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59" r:id="rId3"/>
    <p:sldId id="258" r:id="rId4"/>
    <p:sldId id="256" r:id="rId5"/>
    <p:sldId id="257" r:id="rId6"/>
    <p:sldId id="260" r:id="rId7"/>
    <p:sldId id="261" r:id="rId8"/>
    <p:sldId id="262" r:id="rId9"/>
    <p:sldId id="265" r:id="rId10"/>
    <p:sldId id="263" r:id="rId11"/>
    <p:sldId id="266" r:id="rId12"/>
    <p:sldId id="264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B36"/>
    <a:srgbClr val="D859A0"/>
    <a:srgbClr val="00AAE7"/>
    <a:srgbClr val="32409A"/>
    <a:srgbClr val="000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94"/>
  </p:normalViewPr>
  <p:slideViewPr>
    <p:cSldViewPr snapToGrid="0">
      <p:cViewPr varScale="1">
        <p:scale>
          <a:sx n="121" d="100"/>
          <a:sy n="121" d="100"/>
        </p:scale>
        <p:origin x="6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CF72-39AD-1FFF-4A99-B7D5739B0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61956-A4D3-C47E-2352-34EC28579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1CBDF-C8BE-D02F-48E2-F67A8CE7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0A90-6831-9041-9C58-684F34E9A3B4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7FB50-9005-EDCB-AB5D-1DAA5F41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FFCE3-D443-A4A6-585D-9E5C69E4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24D25-F7F0-3A4E-9225-C13072190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7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4689-AA84-0C0D-7471-0D620BD69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512762"/>
            <a:ext cx="5580063" cy="5832476"/>
          </a:xfr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6F805-C253-E5A1-0A94-0E58B77C5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A753871-CEBA-16CE-BC26-4534944DEE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5695991"/>
            <a:ext cx="2520000" cy="6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74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323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pos="735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creen with white text&#10;&#10;Description automatically generated">
            <a:extLst>
              <a:ext uri="{FF2B5EF4-FFF2-40B4-BE49-F238E27FC236}">
                <a16:creationId xmlns:a16="http://schemas.microsoft.com/office/drawing/2014/main" id="{37B7A1CC-ECB9-D650-4860-E94A38525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646CA1-A2A7-F789-6C1F-E9F8BB4D4A27}"/>
              </a:ext>
            </a:extLst>
          </p:cNvPr>
          <p:cNvSpPr/>
          <p:nvPr userDrawn="1"/>
        </p:nvSpPr>
        <p:spPr>
          <a:xfrm rot="5400000">
            <a:off x="5158572" y="-175429"/>
            <a:ext cx="6858001" cy="7208856"/>
          </a:xfrm>
          <a:prstGeom prst="rect">
            <a:avLst/>
          </a:prstGeom>
          <a:gradFill>
            <a:gsLst>
              <a:gs pos="0">
                <a:srgbClr val="00092E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144689-AA84-0C0D-7471-0D620BD6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512763"/>
            <a:ext cx="11160125" cy="468000"/>
          </a:xfrm>
        </p:spPr>
        <p:txBody>
          <a:bodyPr lIns="0" tIns="0" rIns="0" bIns="0" anchor="t" anchorCtr="0">
            <a:normAutofit/>
          </a:bodyPr>
          <a:lstStyle>
            <a:lvl1pPr>
              <a:defRPr sz="2800" b="1" i="0">
                <a:solidFill>
                  <a:srgbClr val="FDBB36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44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orient="horz" pos="323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  <p15:guide id="4" pos="735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pink background&#10;&#10;Description automatically generated">
            <a:extLst>
              <a:ext uri="{FF2B5EF4-FFF2-40B4-BE49-F238E27FC236}">
                <a16:creationId xmlns:a16="http://schemas.microsoft.com/office/drawing/2014/main" id="{1D0ED27E-8D95-AFD9-5B98-E6C5675F0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144689-AA84-0C0D-7471-0D620BD69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512762"/>
            <a:ext cx="5580063" cy="5832476"/>
          </a:xfrm>
        </p:spPr>
        <p:txBody>
          <a:bodyPr lIns="0" tIns="0" rIns="0" bIns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Insert Section</a:t>
            </a:r>
            <a:br>
              <a:rPr lang="en-GB" dirty="0"/>
            </a:br>
            <a:r>
              <a:rPr lang="en-GB" dirty="0"/>
              <a:t>heading here</a:t>
            </a:r>
            <a:endParaRPr lang="en-US" dirty="0"/>
          </a:p>
        </p:txBody>
      </p:sp>
      <p:pic>
        <p:nvPicPr>
          <p:cNvPr id="10" name="Picture 9" descr="A white magnifying glass on a black background&#10;&#10;Description automatically generated">
            <a:extLst>
              <a:ext uri="{FF2B5EF4-FFF2-40B4-BE49-F238E27FC236}">
                <a16:creationId xmlns:a16="http://schemas.microsoft.com/office/drawing/2014/main" id="{22D8D921-4CBD-809F-1857-2F17632D4E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" y="-7734"/>
            <a:ext cx="11417300" cy="68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2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323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pos="735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4689-AA84-0C0D-7471-0D620BD69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512762"/>
            <a:ext cx="5580063" cy="5832476"/>
          </a:xfr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Insert text here</a:t>
            </a:r>
          </a:p>
        </p:txBody>
      </p:sp>
      <p:pic>
        <p:nvPicPr>
          <p:cNvPr id="5" name="Picture 4" descr="A blurry image of a screen&#10;&#10;Description automatically generated">
            <a:extLst>
              <a:ext uri="{FF2B5EF4-FFF2-40B4-BE49-F238E27FC236}">
                <a16:creationId xmlns:a16="http://schemas.microsoft.com/office/drawing/2014/main" id="{C946F805-C253-E5A1-0A94-0E58B77C5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A753871-CEBA-16CE-BC26-4534944DEE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5695991"/>
            <a:ext cx="2520000" cy="6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25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orient="horz" pos="323">
          <p15:clr>
            <a:srgbClr val="FBAE40"/>
          </p15:clr>
        </p15:guide>
        <p15:guide id="3" orient="horz" pos="3997">
          <p15:clr>
            <a:srgbClr val="FBAE40"/>
          </p15:clr>
        </p15:guide>
        <p15:guide id="4" pos="735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23D7A-71B5-9226-9EE0-CA3F4FCB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29603-E271-DD04-98CA-DC7D46FB6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62AB7-AB74-E856-F412-6FFB277D0E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0A90-6831-9041-9C58-684F34E9A3B4}" type="datetimeFigureOut">
              <a:rPr lang="en-US" smtClean="0"/>
              <a:t>5/13/24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D3E2C-0BB5-9986-EF27-840C3E207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45696-327A-1C82-202B-D0760C627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4D25-F7F0-3A4E-9225-C13072190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4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1" r:id="rId4"/>
    <p:sldLayoutId id="214748365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F96EB-9C48-332D-A9B0-C14C23C48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F9048-89F8-5ABE-59AF-F2CEFC44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dirty="0">
                <a:solidFill>
                  <a:srgbClr val="32409A"/>
                </a:solidFill>
              </a:rPr>
              <a:t>Australia’s Cyber Security</a:t>
            </a:r>
            <a:br>
              <a:rPr lang="en-GB" dirty="0"/>
            </a:br>
            <a:r>
              <a:rPr lang="en-GB" dirty="0">
                <a:solidFill>
                  <a:srgbClr val="00AAE7"/>
                </a:solidFill>
              </a:rPr>
              <a:t>Sector Competitiveness </a:t>
            </a:r>
            <a:br>
              <a:rPr lang="en-GB" dirty="0">
                <a:solidFill>
                  <a:srgbClr val="00AAE7"/>
                </a:solidFill>
              </a:rPr>
            </a:br>
            <a:r>
              <a:rPr lang="en-GB" dirty="0">
                <a:solidFill>
                  <a:srgbClr val="00AAE7"/>
                </a:solidFill>
              </a:rPr>
              <a:t>Plan 2023</a:t>
            </a:r>
            <a:br>
              <a:rPr lang="en-GB" dirty="0"/>
            </a:br>
            <a:br>
              <a:rPr lang="en-GB" dirty="0"/>
            </a:br>
            <a:r>
              <a:rPr lang="en-AU" sz="1800" b="0" dirty="0">
                <a:solidFill>
                  <a:srgbClr val="00000A"/>
                </a:solidFill>
                <a:effectLst/>
                <a:latin typeface="Poppins Light" pitchFamily="2" charset="77"/>
                <a:cs typeface="Poppins Light" pitchFamily="2" charset="77"/>
              </a:rPr>
              <a:t>Supporting the development of a vibrant </a:t>
            </a:r>
            <a:br>
              <a:rPr lang="en-AU" sz="1800" b="0" dirty="0">
                <a:solidFill>
                  <a:srgbClr val="00000A"/>
                </a:solidFill>
                <a:effectLst/>
                <a:latin typeface="Poppins Light" pitchFamily="2" charset="77"/>
                <a:cs typeface="Poppins Light" pitchFamily="2" charset="77"/>
              </a:rPr>
            </a:br>
            <a:r>
              <a:rPr lang="en-AU" sz="1800" b="0" dirty="0">
                <a:solidFill>
                  <a:srgbClr val="00000A"/>
                </a:solidFill>
                <a:effectLst/>
                <a:latin typeface="Poppins Light" pitchFamily="2" charset="77"/>
                <a:cs typeface="Poppins Light" pitchFamily="2" charset="77"/>
              </a:rPr>
              <a:t>and globally competitive Australian cyber </a:t>
            </a:r>
            <a:br>
              <a:rPr lang="en-AU" sz="1800" b="0" dirty="0">
                <a:solidFill>
                  <a:srgbClr val="00000A"/>
                </a:solidFill>
                <a:effectLst/>
                <a:latin typeface="Poppins Light" pitchFamily="2" charset="77"/>
                <a:cs typeface="Poppins Light" pitchFamily="2" charset="77"/>
              </a:rPr>
            </a:br>
            <a:r>
              <a:rPr lang="en-AU" sz="1800" b="0" dirty="0">
                <a:solidFill>
                  <a:srgbClr val="00000A"/>
                </a:solidFill>
                <a:effectLst/>
                <a:latin typeface="Poppins Light" pitchFamily="2" charset="77"/>
                <a:cs typeface="Poppins Light" pitchFamily="2" charset="77"/>
              </a:rPr>
              <a:t>security sector</a:t>
            </a:r>
            <a:endParaRPr lang="en-US" sz="1800" b="0" dirty="0">
              <a:solidFill>
                <a:srgbClr val="FDBB36"/>
              </a:solidFill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146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F7B3A-4D50-E584-46D3-0751EE49B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602A-C133-8CC8-8D53-C98E54760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3:</a:t>
            </a:r>
            <a:br>
              <a:rPr lang="en-US" dirty="0"/>
            </a:br>
            <a:r>
              <a:rPr lang="en-US" dirty="0"/>
              <a:t>Challenges to </a:t>
            </a:r>
            <a:br>
              <a:rPr lang="en-US" dirty="0"/>
            </a:br>
            <a:r>
              <a:rPr lang="en-US" dirty="0"/>
              <a:t>sector growth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A878E-BA5A-C06D-9DB7-F442ED55A0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727" y="1588133"/>
            <a:ext cx="3973445" cy="52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4B2AD-2D4E-322B-E738-FF6A099F2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F429CC-9AA5-BD89-5959-61C95FF4E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4E3749-1202-0304-FAC7-163190E72513}"/>
              </a:ext>
            </a:extLst>
          </p:cNvPr>
          <p:cNvSpPr txBox="1"/>
          <p:nvPr/>
        </p:nvSpPr>
        <p:spPr>
          <a:xfrm>
            <a:off x="515937" y="1049053"/>
            <a:ext cx="11160126" cy="640515"/>
          </a:xfrm>
          <a:prstGeom prst="rect">
            <a:avLst/>
          </a:prstGeom>
          <a:noFill/>
        </p:spPr>
        <p:txBody>
          <a:bodyPr wrap="square" lIns="0" tIns="180000" rIns="0" bIns="18000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Challenges to sector growth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FBE2A1-C2FF-8818-AFE3-E98181E2C6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980763"/>
            <a:ext cx="7772400" cy="52233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13CAA9-072E-14E4-7C45-750E8B559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850399"/>
              </p:ext>
            </p:extLst>
          </p:nvPr>
        </p:nvGraphicFramePr>
        <p:xfrm>
          <a:off x="515939" y="4211992"/>
          <a:ext cx="11160124" cy="1456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907">
                  <a:extLst>
                    <a:ext uri="{9D8B030D-6E8A-4147-A177-3AD203B41FA5}">
                      <a16:colId xmlns:a16="http://schemas.microsoft.com/office/drawing/2014/main" val="2816728107"/>
                    </a:ext>
                  </a:extLst>
                </a:gridCol>
                <a:gridCol w="2872155">
                  <a:extLst>
                    <a:ext uri="{9D8B030D-6E8A-4147-A177-3AD203B41FA5}">
                      <a16:colId xmlns:a16="http://schemas.microsoft.com/office/drawing/2014/main" val="2037456151"/>
                    </a:ext>
                  </a:extLst>
                </a:gridCol>
                <a:gridCol w="3141784">
                  <a:extLst>
                    <a:ext uri="{9D8B030D-6E8A-4147-A177-3AD203B41FA5}">
                      <a16:colId xmlns:a16="http://schemas.microsoft.com/office/drawing/2014/main" val="1998395889"/>
                    </a:ext>
                  </a:extLst>
                </a:gridCol>
                <a:gridCol w="2438278">
                  <a:extLst>
                    <a:ext uri="{9D8B030D-6E8A-4147-A177-3AD203B41FA5}">
                      <a16:colId xmlns:a16="http://schemas.microsoft.com/office/drawing/2014/main" val="1695597825"/>
                    </a:ext>
                  </a:extLst>
                </a:gridCol>
              </a:tblGrid>
              <a:tr h="1456278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The Australian cyber security sector GVA could contribute an additional </a:t>
                      </a:r>
                      <a:r>
                        <a:rPr lang="en-US" sz="1600" b="1" i="0" dirty="0">
                          <a:solidFill>
                            <a:srgbClr val="D859A0"/>
                          </a:solidFill>
                          <a:latin typeface="Poppins" pitchFamily="2" charset="77"/>
                          <a:cs typeface="Poppins" pitchFamily="2" charset="77"/>
                        </a:rPr>
                        <a:t>32 percent </a:t>
                      </a:r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to the Australian economy </a:t>
                      </a:r>
                      <a:b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</a:br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by 2030.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 Australian cyber security sector could be home to approximately </a:t>
                      </a:r>
                      <a:r>
                        <a:rPr lang="en-AU" sz="14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500 sovereign companies</a:t>
                      </a:r>
                      <a:r>
                        <a:rPr lang="en-AU" sz="14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by 2030.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 Australian cyber security sector will need a potential skilled workforce of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85,000 Dedicated Roles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in 2030.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 Australian cyber security industry is maturing rapidly and will need </a:t>
                      </a:r>
                      <a:r>
                        <a:rPr lang="en-AU" sz="14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to attract investors </a:t>
                      </a: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and </a:t>
                      </a:r>
                      <a:r>
                        <a:rPr lang="en-AU" sz="14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support innovation</a:t>
                      </a: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to remain competitive.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92547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7004826-D469-0883-DBC8-92991A676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159000"/>
            <a:ext cx="1893855" cy="1706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B65F9-6AF0-E555-BEFF-8CBF0C0E4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899" y="2159000"/>
            <a:ext cx="1846410" cy="1706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6E3EAB-EFAB-3C84-6212-054386BA7C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2159000"/>
            <a:ext cx="1512462" cy="17061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BF5862-4F62-CEFB-CF48-13F2AA138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287" y="2159000"/>
            <a:ext cx="1292252" cy="170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2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B792A-24B0-8939-1345-EB2B05DCB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D8802-0914-22D8-9545-3D57D554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4:</a:t>
            </a:r>
            <a:br>
              <a:rPr lang="en-US" dirty="0"/>
            </a:br>
            <a:r>
              <a:rPr lang="en-US" dirty="0"/>
              <a:t>Actions to build a more competitive cyber security sector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6C4C7-55D8-FAAD-D777-0B6725164F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929" y="1588133"/>
            <a:ext cx="3975042" cy="52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3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2557E-97C5-7C10-AE9B-ABC64F2BA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37C73E-3CD3-70D5-9A03-25FD098AD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EDE182-D6CE-F96A-2CB2-9AD36512780B}"/>
              </a:ext>
            </a:extLst>
          </p:cNvPr>
          <p:cNvSpPr txBox="1"/>
          <p:nvPr/>
        </p:nvSpPr>
        <p:spPr>
          <a:xfrm>
            <a:off x="515937" y="1049053"/>
            <a:ext cx="11160126" cy="640515"/>
          </a:xfrm>
          <a:prstGeom prst="rect">
            <a:avLst/>
          </a:prstGeom>
          <a:noFill/>
        </p:spPr>
        <p:txBody>
          <a:bodyPr wrap="square" lIns="0" tIns="180000" rIns="0" bIns="18000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Actions to build a more competitive cyber security sector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79AD1-1BC6-6817-ECDD-FE446F7EB6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980763"/>
            <a:ext cx="7772400" cy="52233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892D696-94D7-2918-1FE0-799FAF840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233328"/>
              </p:ext>
            </p:extLst>
          </p:nvPr>
        </p:nvGraphicFramePr>
        <p:xfrm>
          <a:off x="515939" y="4211992"/>
          <a:ext cx="8721846" cy="1456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907">
                  <a:extLst>
                    <a:ext uri="{9D8B030D-6E8A-4147-A177-3AD203B41FA5}">
                      <a16:colId xmlns:a16="http://schemas.microsoft.com/office/drawing/2014/main" val="2816728107"/>
                    </a:ext>
                  </a:extLst>
                </a:gridCol>
                <a:gridCol w="2872155">
                  <a:extLst>
                    <a:ext uri="{9D8B030D-6E8A-4147-A177-3AD203B41FA5}">
                      <a16:colId xmlns:a16="http://schemas.microsoft.com/office/drawing/2014/main" val="2037456151"/>
                    </a:ext>
                  </a:extLst>
                </a:gridCol>
                <a:gridCol w="3141784">
                  <a:extLst>
                    <a:ext uri="{9D8B030D-6E8A-4147-A177-3AD203B41FA5}">
                      <a16:colId xmlns:a16="http://schemas.microsoft.com/office/drawing/2014/main" val="1998395889"/>
                    </a:ext>
                  </a:extLst>
                </a:gridCol>
              </a:tblGrid>
              <a:tr h="1456278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solidFill>
                            <a:srgbClr val="D859A0"/>
                          </a:solidFill>
                          <a:latin typeface="Poppins" pitchFamily="2" charset="77"/>
                          <a:cs typeface="Poppins" pitchFamily="2" charset="77"/>
                        </a:rPr>
                        <a:t>Remove growth hurdles </a:t>
                      </a:r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for cyber security startups </a:t>
                      </a:r>
                      <a:b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</a:br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to increase the commercialisation of sovereign technology.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Prioritise domestic procurement of cyber security products and services through a </a:t>
                      </a:r>
                      <a:r>
                        <a:rPr lang="en-AU" sz="1400" b="1" i="0" kern="1200" dirty="0">
                          <a:solidFill>
                            <a:schemeClr val="accent4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‘buy Australian first’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approach.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Attract investment and improve innovation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to support a rapidly maturing cyber security industry.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92547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09B7D03-2982-1BE3-CCF4-EFA6D6ADD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9" y="2237416"/>
            <a:ext cx="1587500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D10AB9-14BC-3880-AB0B-23A564BF3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962" y="2167566"/>
            <a:ext cx="1803400" cy="1739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00A62-6078-5BCC-9EEC-800A62718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2234104"/>
            <a:ext cx="1863247" cy="16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2C612-5417-7E17-13E6-359D3EC4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more information and to read the full report, visit </a:t>
            </a:r>
            <a:r>
              <a:rPr lang="en-GB" dirty="0" err="1">
                <a:solidFill>
                  <a:srgbClr val="00AAE7"/>
                </a:solidFill>
              </a:rPr>
              <a:t>www.austcyber.com</a:t>
            </a:r>
            <a:r>
              <a:rPr lang="en-GB" dirty="0">
                <a:solidFill>
                  <a:srgbClr val="00AAE7"/>
                </a:solidFill>
              </a:rPr>
              <a:t>.</a:t>
            </a:r>
            <a:endParaRPr lang="en-US" dirty="0">
              <a:solidFill>
                <a:srgbClr val="00AAE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3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199A9-562D-02A8-624F-1EE1C2CEF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E2DCD-7E55-8472-FFEE-FE527DD30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highlights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203E9E-7BED-A8AB-A2F3-26C025AEC664}"/>
              </a:ext>
            </a:extLst>
          </p:cNvPr>
          <p:cNvSpPr txBox="1"/>
          <p:nvPr/>
        </p:nvSpPr>
        <p:spPr>
          <a:xfrm>
            <a:off x="515937" y="1049053"/>
            <a:ext cx="3657600" cy="640515"/>
          </a:xfrm>
          <a:prstGeom prst="rect">
            <a:avLst/>
          </a:prstGeom>
          <a:noFill/>
        </p:spPr>
        <p:txBody>
          <a:bodyPr wrap="square" lIns="0" tIns="180000" rIns="0" bIns="18000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Growth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6957DC-5A99-ED4C-439F-2A93AA5376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980763"/>
            <a:ext cx="7772400" cy="52233"/>
          </a:xfrm>
          <a:prstGeom prst="rect">
            <a:avLst/>
          </a:prstGeom>
        </p:spPr>
      </p:pic>
      <p:pic>
        <p:nvPicPr>
          <p:cNvPr id="3" name="Picture 2" descr="A white dollar sign in a pink circle&#10;&#10;Description automatically generated">
            <a:extLst>
              <a:ext uri="{FF2B5EF4-FFF2-40B4-BE49-F238E27FC236}">
                <a16:creationId xmlns:a16="http://schemas.microsoft.com/office/drawing/2014/main" id="{152ED7F5-E8AA-1B5A-A178-31B45741A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7" y="2284342"/>
            <a:ext cx="1570502" cy="1508509"/>
          </a:xfrm>
          <a:prstGeom prst="rect">
            <a:avLst/>
          </a:prstGeom>
        </p:spPr>
      </p:pic>
      <p:pic>
        <p:nvPicPr>
          <p:cNvPr id="6" name="Picture 5" descr="A stack of coins and a arrow&#10;&#10;Description automatically generated">
            <a:extLst>
              <a:ext uri="{FF2B5EF4-FFF2-40B4-BE49-F238E27FC236}">
                <a16:creationId xmlns:a16="http://schemas.microsoft.com/office/drawing/2014/main" id="{62D102D9-15F5-89D9-0DEC-EA5966000F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43" y="2160355"/>
            <a:ext cx="1715153" cy="1756482"/>
          </a:xfrm>
          <a:prstGeom prst="rect">
            <a:avLst/>
          </a:prstGeom>
        </p:spPr>
      </p:pic>
      <p:pic>
        <p:nvPicPr>
          <p:cNvPr id="8" name="Picture 7" descr="A couple of people drawn with chalk&#10;&#10;Description automatically generated">
            <a:extLst>
              <a:ext uri="{FF2B5EF4-FFF2-40B4-BE49-F238E27FC236}">
                <a16:creationId xmlns:a16="http://schemas.microsoft.com/office/drawing/2014/main" id="{9DB61F6F-3507-4C68-5C92-7FF9B44385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12016"/>
            <a:ext cx="1963127" cy="1653160"/>
          </a:xfrm>
          <a:prstGeom prst="rect">
            <a:avLst/>
          </a:prstGeom>
        </p:spPr>
      </p:pic>
      <p:pic>
        <p:nvPicPr>
          <p:cNvPr id="10" name="Picture 9" descr="A white and yellow arrow and a globe&#10;&#10;Description automatically generated">
            <a:extLst>
              <a:ext uri="{FF2B5EF4-FFF2-40B4-BE49-F238E27FC236}">
                <a16:creationId xmlns:a16="http://schemas.microsoft.com/office/drawing/2014/main" id="{F7A00846-849D-228E-E1D7-1CC4FCA706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331" y="2212017"/>
            <a:ext cx="1632495" cy="1653159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04713A5-962C-E32C-F599-7B12C9E30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882187"/>
              </p:ext>
            </p:extLst>
          </p:nvPr>
        </p:nvGraphicFramePr>
        <p:xfrm>
          <a:off x="515939" y="4211992"/>
          <a:ext cx="11160124" cy="1456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907">
                  <a:extLst>
                    <a:ext uri="{9D8B030D-6E8A-4147-A177-3AD203B41FA5}">
                      <a16:colId xmlns:a16="http://schemas.microsoft.com/office/drawing/2014/main" val="2816728107"/>
                    </a:ext>
                  </a:extLst>
                </a:gridCol>
                <a:gridCol w="2872155">
                  <a:extLst>
                    <a:ext uri="{9D8B030D-6E8A-4147-A177-3AD203B41FA5}">
                      <a16:colId xmlns:a16="http://schemas.microsoft.com/office/drawing/2014/main" val="2037456151"/>
                    </a:ext>
                  </a:extLst>
                </a:gridCol>
                <a:gridCol w="3141784">
                  <a:extLst>
                    <a:ext uri="{9D8B030D-6E8A-4147-A177-3AD203B41FA5}">
                      <a16:colId xmlns:a16="http://schemas.microsoft.com/office/drawing/2014/main" val="1998395889"/>
                    </a:ext>
                  </a:extLst>
                </a:gridCol>
                <a:gridCol w="2438278">
                  <a:extLst>
                    <a:ext uri="{9D8B030D-6E8A-4147-A177-3AD203B41FA5}">
                      <a16:colId xmlns:a16="http://schemas.microsoft.com/office/drawing/2014/main" val="1695597825"/>
                    </a:ext>
                  </a:extLst>
                </a:gridCol>
              </a:tblGrid>
              <a:tr h="1456278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Australia’s cyber security sector contributed an estimated </a:t>
                      </a:r>
                      <a:b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</a:br>
                      <a:r>
                        <a:rPr lang="en-US" sz="1800" b="1" i="0" dirty="0">
                          <a:solidFill>
                            <a:srgbClr val="D859A0"/>
                          </a:solidFill>
                          <a:latin typeface="Poppins" pitchFamily="2" charset="77"/>
                          <a:cs typeface="Poppins" pitchFamily="2" charset="77"/>
                        </a:rPr>
                        <a:t>AU$6.9 billion </a:t>
                      </a:r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to the country‘s Gross Domestic Product (GDP).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 Gross Value Added (GVA) of the cyber security sector to the Australian economy increased by approximately </a:t>
                      </a:r>
                      <a:r>
                        <a:rPr lang="en-AU" sz="18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60 percent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from AU$2.44 billion in 2022 to approximately AU$3.99 billion</a:t>
                      </a:r>
                      <a:r>
                        <a:rPr lang="en-AU" sz="1200" b="0" i="0" kern="1200" baseline="300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.</a:t>
                      </a:r>
                      <a:endParaRPr lang="en-AU" sz="1200" b="0" i="0" kern="1200" dirty="0">
                        <a:solidFill>
                          <a:schemeClr val="lt1"/>
                        </a:solidFill>
                        <a:effectLst/>
                        <a:latin typeface="Poppins Light" pitchFamily="2" charset="77"/>
                        <a:ea typeface="+mn-ea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There are over </a:t>
                      </a:r>
                      <a:r>
                        <a:rPr lang="en-AU" sz="18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315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cyber security companies in Australia, an increase of </a:t>
                      </a:r>
                      <a:r>
                        <a:rPr lang="en-AU" sz="18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8.25 percent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from 2022, with the average age being </a:t>
                      </a:r>
                      <a:b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</a:b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5.5 years.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50 percent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of cyber security companies are </a:t>
                      </a:r>
                      <a:b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</a:b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exporting globally.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925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032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DF8873-F47D-000E-50FC-C8B84A5E9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8923F8-D5DA-0940-6F6E-86DE023A5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highlights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DB72E-2A41-A435-E197-777916182BE8}"/>
              </a:ext>
            </a:extLst>
          </p:cNvPr>
          <p:cNvSpPr txBox="1"/>
          <p:nvPr/>
        </p:nvSpPr>
        <p:spPr>
          <a:xfrm>
            <a:off x="515937" y="1049053"/>
            <a:ext cx="3657600" cy="640515"/>
          </a:xfrm>
          <a:prstGeom prst="rect">
            <a:avLst/>
          </a:prstGeom>
          <a:noFill/>
        </p:spPr>
        <p:txBody>
          <a:bodyPr wrap="square" lIns="0" tIns="180000" rIns="0" bIns="18000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Workforce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EEB1FF-8A74-1D68-FB9C-F9BD2E6DBE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980763"/>
            <a:ext cx="7772400" cy="52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0AFB0F-AEBD-B798-5C15-D0F44E5FD903}"/>
              </a:ext>
            </a:extLst>
          </p:cNvPr>
          <p:cNvSpPr txBox="1"/>
          <p:nvPr/>
        </p:nvSpPr>
        <p:spPr>
          <a:xfrm>
            <a:off x="515938" y="1705625"/>
            <a:ext cx="8815631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200" dirty="0">
                <a:solidFill>
                  <a:srgbClr val="FFFFFF"/>
                </a:solidFill>
                <a:effectLst/>
                <a:latin typeface="Poppins Light" pitchFamily="2" charset="77"/>
                <a:cs typeface="Poppins Light" pitchFamily="2" charset="77"/>
              </a:rPr>
              <a:t>A total of </a:t>
            </a:r>
            <a:r>
              <a:rPr lang="en-AU" b="1" dirty="0">
                <a:solidFill>
                  <a:srgbClr val="FFB51B"/>
                </a:solidFill>
                <a:effectLst/>
                <a:latin typeface="Poppins" pitchFamily="2" charset="77"/>
              </a:rPr>
              <a:t>125,791 people</a:t>
            </a:r>
            <a:r>
              <a:rPr lang="en-AU" dirty="0">
                <a:solidFill>
                  <a:srgbClr val="FFFFFF"/>
                </a:solidFill>
                <a:effectLst/>
                <a:latin typeface="Poppins" pitchFamily="2" charset="77"/>
              </a:rPr>
              <a:t> </a:t>
            </a:r>
            <a:r>
              <a:rPr lang="en-AU" sz="1200" dirty="0">
                <a:solidFill>
                  <a:srgbClr val="FFFFFF"/>
                </a:solidFill>
                <a:effectLst/>
                <a:latin typeface="Poppins Light" pitchFamily="2" charset="77"/>
                <a:cs typeface="Poppins Light" pitchFamily="2" charset="77"/>
              </a:rPr>
              <a:t>were employed in the Australian cyber security workforce in 2022</a:t>
            </a:r>
            <a:r>
              <a:rPr lang="en-AU" sz="1200" baseline="30000" dirty="0">
                <a:solidFill>
                  <a:srgbClr val="FFFFFF"/>
                </a:solidFill>
                <a:latin typeface="Poppins Light" pitchFamily="2" charset="77"/>
                <a:cs typeface="Poppins Light" pitchFamily="2" charset="77"/>
              </a:rPr>
              <a:t>.</a:t>
            </a:r>
            <a:r>
              <a:rPr lang="en-AU" sz="1200" dirty="0">
                <a:solidFill>
                  <a:srgbClr val="FFFFFF"/>
                </a:solidFill>
                <a:effectLst/>
                <a:latin typeface="Poppins Light" pitchFamily="2" charset="77"/>
                <a:cs typeface="Poppins Light" pitchFamily="2" charset="77"/>
              </a:rPr>
              <a:t>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400" b="1" dirty="0">
                <a:solidFill>
                  <a:srgbClr val="FFB51B"/>
                </a:solidFill>
                <a:effectLst/>
                <a:latin typeface="Poppins" pitchFamily="2" charset="77"/>
              </a:rPr>
              <a:t>51,309</a:t>
            </a:r>
            <a:r>
              <a:rPr lang="en-AU" dirty="0">
                <a:solidFill>
                  <a:srgbClr val="FFFFFF"/>
                </a:solidFill>
                <a:effectLst/>
                <a:latin typeface="Poppins" pitchFamily="2" charset="77"/>
              </a:rPr>
              <a:t> </a:t>
            </a:r>
            <a:r>
              <a:rPr lang="en-AU" sz="1200" dirty="0">
                <a:solidFill>
                  <a:srgbClr val="FFFFFF"/>
                </a:solidFill>
                <a:effectLst/>
                <a:latin typeface="Poppins" pitchFamily="2" charset="77"/>
              </a:rPr>
              <a:t>were identified as Dedicated Roles (41%), an estimated increase of 9.5 percent since the previous year.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200" dirty="0">
                <a:solidFill>
                  <a:srgbClr val="FFFFFF"/>
                </a:solidFill>
                <a:effectLst/>
                <a:latin typeface="Poppins" pitchFamily="2" charset="77"/>
              </a:rPr>
              <a:t>Of the Dedicated Roles, </a:t>
            </a:r>
            <a:r>
              <a:rPr lang="en-AU" sz="1400" b="1" dirty="0">
                <a:solidFill>
                  <a:srgbClr val="FDBB36"/>
                </a:solidFill>
                <a:effectLst/>
                <a:latin typeface="Poppins" pitchFamily="2" charset="77"/>
              </a:rPr>
              <a:t>24,254</a:t>
            </a:r>
            <a:r>
              <a:rPr lang="en-AU" sz="1200" dirty="0">
                <a:solidFill>
                  <a:srgbClr val="FFFFFF"/>
                </a:solidFill>
                <a:effectLst/>
                <a:latin typeface="Poppins" pitchFamily="2" charset="77"/>
              </a:rPr>
              <a:t> were identified as Core Roles, requiring technical expertise (19%).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400" b="1" dirty="0">
                <a:solidFill>
                  <a:srgbClr val="FDBB36"/>
                </a:solidFill>
                <a:effectLst/>
                <a:latin typeface="Poppins" pitchFamily="2" charset="77"/>
              </a:rPr>
              <a:t>74,482</a:t>
            </a:r>
            <a:r>
              <a:rPr lang="en-AU" sz="1200" dirty="0">
                <a:solidFill>
                  <a:srgbClr val="FFFFFF"/>
                </a:solidFill>
                <a:effectLst/>
                <a:latin typeface="Poppins" pitchFamily="2" charset="77"/>
              </a:rPr>
              <a:t> were identified as Related Roles (59%) requiring cyber skills knowledge.</a:t>
            </a:r>
          </a:p>
        </p:txBody>
      </p:sp>
      <p:pic>
        <p:nvPicPr>
          <p:cNvPr id="10" name="Picture 9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B20591CC-5477-C908-D70F-735F31A612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0577" y="1049053"/>
            <a:ext cx="2266155" cy="22883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1D70D4-4375-5022-A6EC-31FD484F441D}"/>
              </a:ext>
            </a:extLst>
          </p:cNvPr>
          <p:cNvCxnSpPr>
            <a:cxnSpLocks/>
          </p:cNvCxnSpPr>
          <p:nvPr/>
        </p:nvCxnSpPr>
        <p:spPr>
          <a:xfrm>
            <a:off x="8979938" y="2330907"/>
            <a:ext cx="418917" cy="0"/>
          </a:xfrm>
          <a:prstGeom prst="line">
            <a:avLst/>
          </a:prstGeom>
          <a:ln w="952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E26F2F-9D38-FF17-61FF-6F39F7AA988B}"/>
              </a:ext>
            </a:extLst>
          </p:cNvPr>
          <p:cNvCxnSpPr>
            <a:cxnSpLocks/>
          </p:cNvCxnSpPr>
          <p:nvPr/>
        </p:nvCxnSpPr>
        <p:spPr>
          <a:xfrm>
            <a:off x="7924801" y="2702088"/>
            <a:ext cx="1899138" cy="0"/>
          </a:xfrm>
          <a:prstGeom prst="line">
            <a:avLst/>
          </a:prstGeom>
          <a:ln w="952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884C4E-8460-D50A-D799-B7705227C5DA}"/>
              </a:ext>
            </a:extLst>
          </p:cNvPr>
          <p:cNvCxnSpPr>
            <a:cxnSpLocks/>
          </p:cNvCxnSpPr>
          <p:nvPr/>
        </p:nvCxnSpPr>
        <p:spPr>
          <a:xfrm>
            <a:off x="6610319" y="3077225"/>
            <a:ext cx="3635651" cy="0"/>
          </a:xfrm>
          <a:prstGeom prst="line">
            <a:avLst/>
          </a:prstGeom>
          <a:ln w="9525"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43DC606-4CA3-EAA8-8165-1220631B6FC7}"/>
              </a:ext>
            </a:extLst>
          </p:cNvPr>
          <p:cNvSpPr txBox="1"/>
          <p:nvPr/>
        </p:nvSpPr>
        <p:spPr>
          <a:xfrm>
            <a:off x="2034138" y="3681052"/>
            <a:ext cx="3434739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solidFill>
                  <a:srgbClr val="D859A0"/>
                </a:solidFill>
                <a:latin typeface="Poppins" pitchFamily="2" charset="77"/>
                <a:cs typeface="Poppins" pitchFamily="2" charset="77"/>
              </a:rPr>
              <a:t>17 percent </a:t>
            </a:r>
            <a:r>
              <a:rPr lang="en-US" sz="1200" b="0" i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of the workforce identify as female in cyber security compared to </a:t>
            </a:r>
            <a:r>
              <a:rPr lang="en-US" sz="1200" b="1" dirty="0">
                <a:solidFill>
                  <a:srgbClr val="D859A0"/>
                </a:solidFill>
                <a:latin typeface="Poppins" pitchFamily="2" charset="77"/>
                <a:cs typeface="Poppins" pitchFamily="2" charset="77"/>
              </a:rPr>
              <a:t>0.66 percent</a:t>
            </a:r>
            <a:r>
              <a:rPr lang="en-US" sz="1200" b="0" i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 identifying as being of Aboriginal and/or Torres Strait Islander heritage and </a:t>
            </a:r>
            <a:r>
              <a:rPr lang="en-US" sz="1200" b="1" dirty="0">
                <a:solidFill>
                  <a:srgbClr val="D859A0"/>
                </a:solidFill>
                <a:latin typeface="Poppins" pitchFamily="2" charset="77"/>
                <a:cs typeface="Poppins" pitchFamily="2" charset="77"/>
              </a:rPr>
              <a:t>7 percent </a:t>
            </a:r>
            <a:r>
              <a:rPr lang="en-US" sz="1200" b="0" i="0" dirty="0">
                <a:solidFill>
                  <a:schemeClr val="bg1"/>
                </a:solidFill>
                <a:latin typeface="Poppins Light" pitchFamily="2" charset="77"/>
                <a:cs typeface="Poppins Light" pitchFamily="2" charset="77"/>
              </a:rPr>
              <a:t>identifying as neurodivergent in the technology sector.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200" b="0" i="0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rPr>
              <a:t>The salaries of Australian advertised cyber security positions in the private sector averaged </a:t>
            </a:r>
            <a:r>
              <a:rPr lang="en-AU" sz="1200" b="1" kern="1200" dirty="0">
                <a:solidFill>
                  <a:srgbClr val="FDBB36"/>
                </a:solidFill>
                <a:effectLst/>
                <a:latin typeface="Poppins" pitchFamily="2" charset="77"/>
                <a:cs typeface="Poppins" pitchFamily="2" charset="77"/>
              </a:rPr>
              <a:t>AU$124,331</a:t>
            </a:r>
            <a:r>
              <a:rPr lang="en-AU" sz="1200" b="0" i="0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rPr>
              <a:t>. The equivalent in the public sector was </a:t>
            </a:r>
            <a:r>
              <a:rPr lang="en-AU" sz="1200" b="1" kern="1200" dirty="0">
                <a:solidFill>
                  <a:srgbClr val="FDBB36"/>
                </a:solidFill>
                <a:effectLst/>
                <a:latin typeface="Poppins" pitchFamily="2" charset="77"/>
                <a:cs typeface="Poppins" pitchFamily="2" charset="77"/>
              </a:rPr>
              <a:t>AU$119,694</a:t>
            </a:r>
            <a:r>
              <a:rPr lang="en-AU" sz="1200" b="0" i="0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9C458AD-D8C5-F5E1-E28A-50EF00DE7A60}"/>
              </a:ext>
            </a:extLst>
          </p:cNvPr>
          <p:cNvSpPr txBox="1"/>
          <p:nvPr/>
        </p:nvSpPr>
        <p:spPr>
          <a:xfrm>
            <a:off x="8339261" y="3681052"/>
            <a:ext cx="3235569" cy="1908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200" b="0" i="0" dirty="0">
                <a:solidFill>
                  <a:schemeClr val="bg1"/>
                </a:solidFill>
                <a:effectLst/>
                <a:latin typeface="Poppins Light" pitchFamily="2" charset="77"/>
                <a:cs typeface="Poppins Light" pitchFamily="2" charset="77"/>
              </a:rPr>
              <a:t>Since 2019, enrolments in security science degrees have increased by</a:t>
            </a:r>
            <a:br>
              <a:rPr lang="en-AU" sz="1200" b="0" i="0" dirty="0">
                <a:solidFill>
                  <a:schemeClr val="bg1"/>
                </a:solidFill>
                <a:effectLst/>
                <a:latin typeface="Poppins Light" pitchFamily="2" charset="77"/>
                <a:cs typeface="Poppins Light" pitchFamily="2" charset="77"/>
              </a:rPr>
            </a:br>
            <a:r>
              <a:rPr lang="en-AU" sz="1200" b="1" dirty="0">
                <a:solidFill>
                  <a:srgbClr val="D859A0"/>
                </a:solidFill>
                <a:effectLst/>
                <a:latin typeface="Poppins" pitchFamily="2" charset="77"/>
                <a:cs typeface="Poppins" pitchFamily="2" charset="77"/>
              </a:rPr>
              <a:t>30 percent per annum</a:t>
            </a:r>
            <a:r>
              <a:rPr lang="en-AU" sz="1200" b="0" i="0" dirty="0">
                <a:solidFill>
                  <a:schemeClr val="bg1"/>
                </a:solidFill>
                <a:effectLst/>
                <a:latin typeface="Poppins Light" pitchFamily="2" charset="77"/>
                <a:cs typeface="Poppins Light" pitchFamily="2" charset="77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1200" b="0" i="0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rPr>
              <a:t>The global cyber security workforce reached a historic high of </a:t>
            </a:r>
            <a:br>
              <a:rPr lang="en-AU" sz="1200" b="0" i="0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rPr>
            </a:br>
            <a:r>
              <a:rPr lang="en-AU" b="1" kern="1200" dirty="0">
                <a:solidFill>
                  <a:srgbClr val="FDBB36"/>
                </a:solidFill>
                <a:effectLst/>
                <a:latin typeface="Poppins" pitchFamily="2" charset="77"/>
                <a:cs typeface="Poppins" pitchFamily="2" charset="77"/>
              </a:rPr>
              <a:t>5.5 million professionals</a:t>
            </a:r>
            <a:r>
              <a:rPr lang="en-AU" sz="1200" b="0" i="0" kern="1200" dirty="0">
                <a:solidFill>
                  <a:schemeClr val="bg1"/>
                </a:solidFill>
                <a:effectLst/>
                <a:latin typeface="Poppins Light" pitchFamily="2" charset="77"/>
                <a:ea typeface="+mn-ea"/>
                <a:cs typeface="Poppins Light" pitchFamily="2" charset="77"/>
              </a:rPr>
              <a:t>, marking an increase of 440,000 positions compared to 2022, representing an 8.7 percent surge.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752B2BB-07B4-3FED-48E6-447926B6CAB2}"/>
              </a:ext>
            </a:extLst>
          </p:cNvPr>
          <p:cNvGrpSpPr/>
          <p:nvPr/>
        </p:nvGrpSpPr>
        <p:grpSpPr>
          <a:xfrm>
            <a:off x="517490" y="3520602"/>
            <a:ext cx="1248134" cy="2191776"/>
            <a:chOff x="515938" y="3429000"/>
            <a:chExt cx="1319128" cy="2316445"/>
          </a:xfrm>
        </p:grpSpPr>
        <p:pic>
          <p:nvPicPr>
            <p:cNvPr id="30" name="Picture 29" descr="A logo with a circle and triangle&#10;&#10;Description automatically generated">
              <a:extLst>
                <a:ext uri="{FF2B5EF4-FFF2-40B4-BE49-F238E27FC236}">
                  <a16:creationId xmlns:a16="http://schemas.microsoft.com/office/drawing/2014/main" id="{7A932EF0-D10F-3E26-F9B4-D07BC81C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38" y="3429000"/>
              <a:ext cx="1319128" cy="914879"/>
            </a:xfrm>
            <a:prstGeom prst="rect">
              <a:avLst/>
            </a:prstGeom>
          </p:spPr>
        </p:pic>
        <p:pic>
          <p:nvPicPr>
            <p:cNvPr id="32" name="Picture 31" descr="A hand holding white circles&#10;&#10;Description automatically generated">
              <a:extLst>
                <a:ext uri="{FF2B5EF4-FFF2-40B4-BE49-F238E27FC236}">
                  <a16:creationId xmlns:a16="http://schemas.microsoft.com/office/drawing/2014/main" id="{10843A2E-2164-9F20-1A81-C29468495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175" y="4491682"/>
              <a:ext cx="1012655" cy="1253763"/>
            </a:xfrm>
            <a:prstGeom prst="rect">
              <a:avLst/>
            </a:prstGeom>
          </p:spPr>
        </p:pic>
      </p:grpSp>
      <p:pic>
        <p:nvPicPr>
          <p:cNvPr id="34" name="Picture 33" descr="A graph with a yellow arrow pointing up&#10;&#10;Description automatically generated">
            <a:extLst>
              <a:ext uri="{FF2B5EF4-FFF2-40B4-BE49-F238E27FC236}">
                <a16:creationId xmlns:a16="http://schemas.microsoft.com/office/drawing/2014/main" id="{190A92C6-2CF6-7631-5BA9-978684F72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3069" y="4341997"/>
            <a:ext cx="1977678" cy="12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5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A22141-D8C6-0010-C7B1-F61AE8F5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highlights</a:t>
            </a:r>
          </a:p>
        </p:txBody>
      </p:sp>
      <p:pic>
        <p:nvPicPr>
          <p:cNvPr id="9" name="Picture 8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E34D5C41-3BCC-B8C6-7535-B452D47A43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1679151"/>
            <a:ext cx="5580062" cy="4666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F286F1-42E3-5092-0BBD-C9E996ED7696}"/>
              </a:ext>
            </a:extLst>
          </p:cNvPr>
          <p:cNvSpPr txBox="1"/>
          <p:nvPr/>
        </p:nvSpPr>
        <p:spPr>
          <a:xfrm>
            <a:off x="515937" y="1049053"/>
            <a:ext cx="3657600" cy="640515"/>
          </a:xfrm>
          <a:prstGeom prst="rect">
            <a:avLst/>
          </a:prstGeom>
          <a:noFill/>
        </p:spPr>
        <p:txBody>
          <a:bodyPr wrap="square" lIns="0" tIns="180000" rIns="0" bIns="18000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Cybercrime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162E8A-297B-3B21-95A6-89FCF5FAE7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980763"/>
            <a:ext cx="7772400" cy="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36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D9F3F-EB95-B860-0527-B56D12368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5388B7-9EF7-22CB-784F-74D2753E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for 2030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D59BD1-54F3-ECA2-1A27-C10CFC69E9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980763"/>
            <a:ext cx="7772400" cy="522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8643876-3683-864B-64A2-1552D12EF9E1}"/>
              </a:ext>
            </a:extLst>
          </p:cNvPr>
          <p:cNvGrpSpPr/>
          <p:nvPr/>
        </p:nvGrpSpPr>
        <p:grpSpPr>
          <a:xfrm>
            <a:off x="518191" y="2008964"/>
            <a:ext cx="11157872" cy="3639647"/>
            <a:chOff x="518191" y="2073441"/>
            <a:chExt cx="11157872" cy="3639647"/>
          </a:xfrm>
        </p:grpSpPr>
        <p:pic>
          <p:nvPicPr>
            <p:cNvPr id="8" name="Picture 7" descr="A black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9747334E-DCD4-9C04-5C1C-09E9C4A61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2291" y="2073441"/>
              <a:ext cx="2937832" cy="3639647"/>
            </a:xfrm>
            <a:prstGeom prst="rect">
              <a:avLst/>
            </a:prstGeom>
          </p:spPr>
        </p:pic>
        <p:pic>
          <p:nvPicPr>
            <p:cNvPr id="11" name="Picture 10" descr="A black and yellow text on a black background&#10;&#10;Description automatically generated">
              <a:extLst>
                <a:ext uri="{FF2B5EF4-FFF2-40B4-BE49-F238E27FC236}">
                  <a16:creationId xmlns:a16="http://schemas.microsoft.com/office/drawing/2014/main" id="{908A4D3D-7D54-E477-BA04-9E73D66E9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191" y="2073441"/>
              <a:ext cx="3215293" cy="3247936"/>
            </a:xfrm>
            <a:prstGeom prst="rect">
              <a:avLst/>
            </a:prstGeom>
          </p:spPr>
        </p:pic>
        <p:pic>
          <p:nvPicPr>
            <p:cNvPr id="15" name="Picture 14" descr="A screen shot of a black background&#10;&#10;Description automatically generated">
              <a:extLst>
                <a:ext uri="{FF2B5EF4-FFF2-40B4-BE49-F238E27FC236}">
                  <a16:creationId xmlns:a16="http://schemas.microsoft.com/office/drawing/2014/main" id="{708B99B3-288E-074F-6944-DC4F839DC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930" y="2073441"/>
              <a:ext cx="3207133" cy="2546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3339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FB25-5E51-E0E8-C9A9-F2698C88D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1:</a:t>
            </a:r>
            <a:br>
              <a:rPr lang="en-US" dirty="0"/>
            </a:br>
            <a:r>
              <a:rPr lang="en-US" dirty="0"/>
              <a:t>The global outlook</a:t>
            </a:r>
            <a:br>
              <a:rPr lang="en-US" dirty="0"/>
            </a:br>
            <a:r>
              <a:rPr lang="en-US" dirty="0"/>
              <a:t>for cyber security</a:t>
            </a:r>
          </a:p>
        </p:txBody>
      </p:sp>
      <p:pic>
        <p:nvPicPr>
          <p:cNvPr id="4" name="Picture 3" descr="A close-up of a map of the world&#10;&#10;Description automatically generated">
            <a:extLst>
              <a:ext uri="{FF2B5EF4-FFF2-40B4-BE49-F238E27FC236}">
                <a16:creationId xmlns:a16="http://schemas.microsoft.com/office/drawing/2014/main" id="{BCFFA111-CD15-93B3-FC6B-BE87BE2CDC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900" y="1588133"/>
            <a:ext cx="3975100" cy="52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78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E932C-0C0D-3391-917B-31DABAED0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9EFD24-B70D-5935-5BD9-3E57DF52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8EC615-1FF6-2C93-A465-6F0CCC2367E9}"/>
              </a:ext>
            </a:extLst>
          </p:cNvPr>
          <p:cNvSpPr txBox="1"/>
          <p:nvPr/>
        </p:nvSpPr>
        <p:spPr>
          <a:xfrm>
            <a:off x="515937" y="1049053"/>
            <a:ext cx="11160126" cy="640515"/>
          </a:xfrm>
          <a:prstGeom prst="rect">
            <a:avLst/>
          </a:prstGeom>
          <a:noFill/>
        </p:spPr>
        <p:txBody>
          <a:bodyPr wrap="square" lIns="0" tIns="180000" rIns="0" bIns="18000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The global outlook for cyber security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E12699-72B5-6E5C-EF46-3B5C14A0FB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980763"/>
            <a:ext cx="7772400" cy="52233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3C03982-5D48-83F4-57D8-DE2AEB694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690325"/>
              </p:ext>
            </p:extLst>
          </p:nvPr>
        </p:nvGraphicFramePr>
        <p:xfrm>
          <a:off x="515939" y="4211992"/>
          <a:ext cx="1116012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7907">
                  <a:extLst>
                    <a:ext uri="{9D8B030D-6E8A-4147-A177-3AD203B41FA5}">
                      <a16:colId xmlns:a16="http://schemas.microsoft.com/office/drawing/2014/main" val="2816728107"/>
                    </a:ext>
                  </a:extLst>
                </a:gridCol>
                <a:gridCol w="2872155">
                  <a:extLst>
                    <a:ext uri="{9D8B030D-6E8A-4147-A177-3AD203B41FA5}">
                      <a16:colId xmlns:a16="http://schemas.microsoft.com/office/drawing/2014/main" val="2037456151"/>
                    </a:ext>
                  </a:extLst>
                </a:gridCol>
                <a:gridCol w="3141784">
                  <a:extLst>
                    <a:ext uri="{9D8B030D-6E8A-4147-A177-3AD203B41FA5}">
                      <a16:colId xmlns:a16="http://schemas.microsoft.com/office/drawing/2014/main" val="1998395889"/>
                    </a:ext>
                  </a:extLst>
                </a:gridCol>
                <a:gridCol w="2438278">
                  <a:extLst>
                    <a:ext uri="{9D8B030D-6E8A-4147-A177-3AD203B41FA5}">
                      <a16:colId xmlns:a16="http://schemas.microsoft.com/office/drawing/2014/main" val="1695597825"/>
                    </a:ext>
                  </a:extLst>
                </a:gridCol>
              </a:tblGrid>
              <a:tr h="1456278">
                <a:tc>
                  <a:txBody>
                    <a:bodyPr/>
                    <a:lstStyle/>
                    <a:p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In 2023, Australia is ranked </a:t>
                      </a:r>
                      <a:r>
                        <a:rPr lang="en-US" sz="1400" b="1" i="0" dirty="0">
                          <a:solidFill>
                            <a:srgbClr val="FDBB36"/>
                          </a:solidFill>
                          <a:latin typeface="Poppins" pitchFamily="2" charset="77"/>
                          <a:cs typeface="Poppins" pitchFamily="2" charset="77"/>
                        </a:rPr>
                        <a:t>seventh globally </a:t>
                      </a:r>
                      <a:r>
                        <a:rPr lang="en-US" sz="1200" b="0" i="0" dirty="0">
                          <a:latin typeface="Poppins Light" pitchFamily="2" charset="77"/>
                          <a:cs typeface="Poppins Light" pitchFamily="2" charset="77"/>
                        </a:rPr>
                        <a:t>in terms of revenue growth rate, in comparison to 2022 where it was ranked ninth globally.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 cost of global cybercrime has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increased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by an estimated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176.27 percent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from US $2.95 trillion in 2020 to US $8.15 trillion </a:t>
                      </a:r>
                      <a:b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</a:b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in 2023.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In 2023, the global cyber security workforce reached a historic high of </a:t>
                      </a:r>
                      <a:r>
                        <a:rPr lang="en-AU" sz="14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5.5 million professionals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, marking a remarkable increase of 440,000 positions compared to 2022, representing an 8.7 percent surge.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Investment in National Cyber Security Strategies varies significantly on a per capita basis; from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US $0.97 in New Zealand</a:t>
                      </a: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to</a:t>
                      </a: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US $41.56 for the United Kingdom.</a:t>
                      </a: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Australia sits at US $15.10 </a:t>
                      </a: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on aper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capita basis.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925478"/>
                  </a:ext>
                </a:extLst>
              </a:tr>
            </a:tbl>
          </a:graphicData>
        </a:graphic>
      </p:graphicFrame>
      <p:pic>
        <p:nvPicPr>
          <p:cNvPr id="7" name="Picture 6" descr="A yellow globe with white arrows around it&#10;&#10;Description automatically generated">
            <a:extLst>
              <a:ext uri="{FF2B5EF4-FFF2-40B4-BE49-F238E27FC236}">
                <a16:creationId xmlns:a16="http://schemas.microsoft.com/office/drawing/2014/main" id="{FE17DBD1-646E-6188-D350-116617D93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11" y="2249328"/>
            <a:ext cx="1576228" cy="1553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4C3968-97AB-D8EA-0295-D3070622A4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642" y="2254313"/>
            <a:ext cx="1615279" cy="15432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4CC8D7-3952-87D3-EF0E-EDCF21B0B3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8" y="2218033"/>
            <a:ext cx="1609073" cy="1615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6F7637-FA4D-1586-A159-5CAFD5807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148" y="2249328"/>
            <a:ext cx="14478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11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9671C-5BC4-950D-0658-1DA2500C9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1831D-D67F-4F82-276C-25DB2BF5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2:</a:t>
            </a:r>
            <a:br>
              <a:rPr lang="en-US" dirty="0"/>
            </a:br>
            <a:r>
              <a:rPr lang="en-US" dirty="0"/>
              <a:t>Potential growth opportunities for Australia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804FE6-5A5D-D08C-F157-93C3BD697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6900" y="1588133"/>
            <a:ext cx="3975100" cy="526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58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C78F6-4785-F1EA-EE7D-613BD899B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84DA3D-7AE9-7FEB-9280-56418D35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90ADF4-90A3-B25B-0E54-2B443B9D7264}"/>
              </a:ext>
            </a:extLst>
          </p:cNvPr>
          <p:cNvSpPr txBox="1"/>
          <p:nvPr/>
        </p:nvSpPr>
        <p:spPr>
          <a:xfrm>
            <a:off x="515937" y="1049053"/>
            <a:ext cx="11160126" cy="640515"/>
          </a:xfrm>
          <a:prstGeom prst="rect">
            <a:avLst/>
          </a:prstGeom>
          <a:noFill/>
        </p:spPr>
        <p:txBody>
          <a:bodyPr wrap="square" lIns="0" tIns="180000" rIns="0" bIns="180000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Potential growth opportunities for Australia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C34373-DCBF-C6E5-31AB-4AF2F22C6F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980763"/>
            <a:ext cx="7772400" cy="52233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488DC0-7A57-89B7-80D9-A4BD8B40A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846316"/>
              </p:ext>
            </p:extLst>
          </p:nvPr>
        </p:nvGraphicFramePr>
        <p:xfrm>
          <a:off x="-187037" y="1968500"/>
          <a:ext cx="10418761" cy="4110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1678">
                  <a:extLst>
                    <a:ext uri="{9D8B030D-6E8A-4147-A177-3AD203B41FA5}">
                      <a16:colId xmlns:a16="http://schemas.microsoft.com/office/drawing/2014/main" val="2816728107"/>
                    </a:ext>
                  </a:extLst>
                </a:gridCol>
                <a:gridCol w="3191083">
                  <a:extLst>
                    <a:ext uri="{9D8B030D-6E8A-4147-A177-3AD203B41FA5}">
                      <a16:colId xmlns:a16="http://schemas.microsoft.com/office/drawing/2014/main" val="2037456151"/>
                    </a:ext>
                  </a:extLst>
                </a:gridCol>
                <a:gridCol w="2142759">
                  <a:extLst>
                    <a:ext uri="{9D8B030D-6E8A-4147-A177-3AD203B41FA5}">
                      <a16:colId xmlns:a16="http://schemas.microsoft.com/office/drawing/2014/main" val="1998395889"/>
                    </a:ext>
                  </a:extLst>
                </a:gridCol>
                <a:gridCol w="2683241">
                  <a:extLst>
                    <a:ext uri="{9D8B030D-6E8A-4147-A177-3AD203B41FA5}">
                      <a16:colId xmlns:a16="http://schemas.microsoft.com/office/drawing/2014/main" val="1695597825"/>
                    </a:ext>
                  </a:extLst>
                </a:gridCol>
              </a:tblGrid>
              <a:tr h="1580784">
                <a:tc>
                  <a:txBody>
                    <a:bodyPr/>
                    <a:lstStyle/>
                    <a:p>
                      <a:endParaRPr lang="en-US" sz="12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Australia’s cyber security sector generated an estimated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AU $3.99 billion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of Gross Value Added (GVA) in 2023, up from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AU $2.4 billion </a:t>
                      </a:r>
                      <a:b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</a:b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in 2022.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b="0" i="0" kern="1200" dirty="0">
                        <a:solidFill>
                          <a:schemeClr val="lt1"/>
                        </a:solidFill>
                        <a:effectLst/>
                        <a:latin typeface="Poppins Light" pitchFamily="2" charset="77"/>
                        <a:ea typeface="+mn-ea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 frequency and severity of </a:t>
                      </a:r>
                      <a:r>
                        <a:rPr lang="en-AU" sz="14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cybercrime has risen.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1925478"/>
                  </a:ext>
                </a:extLst>
              </a:tr>
              <a:tr h="1264626">
                <a:tc>
                  <a:txBody>
                    <a:bodyPr/>
                    <a:lstStyle/>
                    <a:p>
                      <a:endParaRPr lang="en-US" sz="12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There are over </a:t>
                      </a:r>
                      <a:r>
                        <a:rPr lang="en-AU" sz="14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315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cyber security firms in Australia, with </a:t>
                      </a:r>
                      <a:r>
                        <a:rPr lang="en-AU" sz="14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83 percent </a:t>
                      </a: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located in eastern states.</a:t>
                      </a:r>
                      <a:b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</a:br>
                      <a:endParaRPr lang="en-AU" sz="1200" b="0" i="0" kern="1200" dirty="0">
                        <a:solidFill>
                          <a:schemeClr val="lt1"/>
                        </a:solidFill>
                        <a:effectLst/>
                        <a:latin typeface="Poppins Light" pitchFamily="2" charset="77"/>
                        <a:ea typeface="+mn-ea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b="0" i="0" kern="1200" dirty="0">
                        <a:solidFill>
                          <a:schemeClr val="lt1"/>
                        </a:solidFill>
                        <a:effectLst/>
                        <a:latin typeface="Poppins Light" pitchFamily="2" charset="77"/>
                        <a:ea typeface="+mn-ea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Federal government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strengthens</a:t>
                      </a: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 cyber security policies, strategies and frameworks.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245944"/>
                  </a:ext>
                </a:extLst>
              </a:tr>
              <a:tr h="1264626">
                <a:tc>
                  <a:txBody>
                    <a:bodyPr/>
                    <a:lstStyle/>
                    <a:p>
                      <a:endParaRPr lang="en-US" sz="1200" b="0" i="0" dirty="0">
                        <a:latin typeface="Poppins Light" pitchFamily="2" charset="77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lt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The demand for cyber security professionals continues to </a:t>
                      </a:r>
                      <a:r>
                        <a:rPr lang="en-AU" sz="1400" b="1" i="0" kern="1200" dirty="0">
                          <a:solidFill>
                            <a:srgbClr val="D859A0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widen the skilled workforce gap.</a:t>
                      </a: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200" b="0" i="0" kern="1200" dirty="0">
                        <a:solidFill>
                          <a:schemeClr val="lt1"/>
                        </a:solidFill>
                        <a:effectLst/>
                        <a:latin typeface="Poppins Light" pitchFamily="2" charset="77"/>
                        <a:ea typeface="+mn-ea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kern="1200" dirty="0">
                          <a:solidFill>
                            <a:schemeClr val="bg1"/>
                          </a:solidFill>
                          <a:effectLst/>
                          <a:latin typeface="Poppins Light" pitchFamily="2" charset="77"/>
                          <a:ea typeface="+mn-ea"/>
                          <a:cs typeface="Poppins Light" pitchFamily="2" charset="77"/>
                        </a:rPr>
                        <a:t>States and territories are developing their own communities to </a:t>
                      </a:r>
                      <a:r>
                        <a:rPr lang="en-AU" sz="1400" b="1" i="0" kern="1200" dirty="0">
                          <a:solidFill>
                            <a:srgbClr val="FDBB36"/>
                          </a:solidFill>
                          <a:effectLst/>
                          <a:latin typeface="Poppins" pitchFamily="2" charset="77"/>
                          <a:ea typeface="+mn-ea"/>
                          <a:cs typeface="Poppins" pitchFamily="2" charset="77"/>
                        </a:rPr>
                        <a:t>foster innovation.</a:t>
                      </a:r>
                      <a:endParaRPr lang="en-AU" sz="1200" b="0" i="0" kern="1200" dirty="0">
                        <a:solidFill>
                          <a:schemeClr val="bg1"/>
                        </a:solidFill>
                        <a:effectLst/>
                        <a:latin typeface="Poppins Light" pitchFamily="2" charset="77"/>
                        <a:ea typeface="+mn-ea"/>
                        <a:cs typeface="Poppins Light" pitchFamily="2" charset="77"/>
                      </a:endParaRPr>
                    </a:p>
                  </a:txBody>
                  <a:tcPr marL="0" marR="3600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67953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E6E8A8E-71C6-0369-A555-98CB5D6A95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655438"/>
            <a:ext cx="982160" cy="118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97E45-5094-E470-FBBC-4257A439BC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24" y="1757858"/>
            <a:ext cx="1194150" cy="11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94294D-5745-9A95-D4C8-6657A477E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99" y="4584699"/>
            <a:ext cx="1188000" cy="11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AD8DC7-CC47-00D5-AEB5-5E3769D5F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807" y="3324929"/>
            <a:ext cx="1268546" cy="118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0158C6-07BE-422B-4F3A-24F0907EAB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960" y="1608562"/>
            <a:ext cx="1174239" cy="10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DE39E6-D9CA-242A-79B5-2E00C6A3D5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704" y="3224790"/>
            <a:ext cx="1263390" cy="12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7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755</Words>
  <Application>Microsoft Macintosh PowerPoint</Application>
  <PresentationFormat>Widescreen</PresentationFormat>
  <Paragraphs>51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Poppins</vt:lpstr>
      <vt:lpstr>Poppins Light</vt:lpstr>
      <vt:lpstr>Office Theme</vt:lpstr>
      <vt:lpstr>Australia’s Cyber Security Sector Competitiveness  Plan 2023  Supporting the development of a vibrant  and globally competitive Australian cyber  security sector</vt:lpstr>
      <vt:lpstr>2023 highlights</vt:lpstr>
      <vt:lpstr>2023 highlights</vt:lpstr>
      <vt:lpstr>2023 highlights</vt:lpstr>
      <vt:lpstr>Outlook for 2030</vt:lpstr>
      <vt:lpstr>Chapter 1: The global outlook for cyber security</vt:lpstr>
      <vt:lpstr>Chapter 1</vt:lpstr>
      <vt:lpstr>Chapter 2: Potential growth opportunities for Australia</vt:lpstr>
      <vt:lpstr>Chapter 2</vt:lpstr>
      <vt:lpstr>Chapter 3: Challenges to  sector growth</vt:lpstr>
      <vt:lpstr>Chapter 3</vt:lpstr>
      <vt:lpstr>Chapter 4: Actions to build a more competitive cyber security sector</vt:lpstr>
      <vt:lpstr>Chapter 4</vt:lpstr>
      <vt:lpstr>For more information and to read the full report, visit www.austcyber.com.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Australia’s Cyber Security Sector Competitiveness  Plan 2023  Supporting the development of a vibrant  and globally competitive Australian cyber  security sector</dc:title>
  <dc:creator>Mikaela Reyes</dc:creator>
  <cp:lastModifiedBy>Mikaela Reyes</cp:lastModifiedBy>
  <cp:revision>16</cp:revision>
  <dcterms:created xsi:type="dcterms:W3CDTF">2024-04-30T03:42:34Z</dcterms:created>
  <dcterms:modified xsi:type="dcterms:W3CDTF">2024-05-13T02:04:06Z</dcterms:modified>
</cp:coreProperties>
</file>